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90E6D7-DD60-3A56-F1A6-5634D6B41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9A7E25B-9006-7B0C-646A-D2CACE691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01BEF2-0130-CB6E-40B1-18F6FBACD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1D259D-5670-2583-B901-EC3D77D26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A1962D-37AA-EE62-B263-FA4DF75C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745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510A15-A5D7-562E-BB6E-ECDACFDF7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3057877-5BAE-27F7-0CF1-AEC1B69F8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D6B60D-D5C3-31A7-1C32-6D82A2C87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333C16-5A7F-A7E0-E114-36C7FFDE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A43C96-02B7-6E92-EF89-868BA46E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0968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5AE45C8-D6BC-9290-4124-5A25B68D8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992916D-E6F2-8055-2F31-1965F7FF9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EE549D-9081-FAC1-672B-B0DAEDF57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5F14E38-DEAC-C531-A7F5-6B384A24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E6B27E-615E-C54A-B284-01870C8FA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517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7A8287-6B17-DF4D-B9AE-B26C5BA52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534BF5-52BC-5D1B-AA35-77B47ECF5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715464-E09F-247D-8C80-41CB86591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D70EE1-CA34-D15D-1465-3E755F61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112077-0886-A51D-2EB2-7396353E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598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50050-B5D7-BA3D-105B-F7C62C74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80D8AE-942B-BA5D-DB54-0F5C90B14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178238A-8B82-BC66-0451-229AFAC7C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AC945C-83EB-0EA5-BDAB-DA8E26F40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FEE734-CAA5-DB87-A229-77277DAD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940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B1A025-410F-3183-A9DD-227B3A4C2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E080D9-07F7-DFCE-400E-E87F5518E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A5A257B-8738-905F-C7F2-6D56706EF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F674E33-5A28-B9D5-9CC3-6F8AB2BDB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F610EA3-18D7-EF69-83DC-C31E7F5E6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3318214-CB09-59DD-D8AA-EB63CB92F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652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417AFE-42AC-DE9A-4F19-0CFA0B79E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B77ABDB-0BF1-16EB-9B3E-87EC66B7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B33A6F9-5239-48E8-BC94-B62562C3D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13E0B47-384A-1593-41CA-891F7AA76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9B8463C-899C-5BB0-9303-140DCA1CD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4629BFE-B56B-C867-119D-12B017531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8BBFB11-AF5F-8915-3F59-E96E9C38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ED2E769-B01A-018E-A228-39A232A0E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491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1DCE26-2607-41AF-D7BB-1DA260356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066DFA6-A2A7-C26F-9731-656BBBDD9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45D9AB3-0D89-3633-B440-A70FD523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F078884-381C-3A2A-553F-4B3615F72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73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6668E94-E826-D623-CE43-0E125D2F9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C763467-4B00-17EB-5590-7C90488CE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A85A3F7-397E-E2D3-B499-4B1AA57E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38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7EFCFC-C574-4C45-55E3-670B7D426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138E27-321E-4004-1635-83BE5FBDD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97EB210-5611-476F-16CB-18AC9B3AA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6CF0325-1024-325A-CEB1-15ABDF446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4007250-6F0E-13E4-921F-2968E2BD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F0B529-F51A-D30C-4EAA-2E2A41A8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383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0933DB-FC37-E45B-F987-00F0214FA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C8D37EA-2EC4-D73C-C4BC-F8B2D371E5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9426952-FB7E-AF57-38BD-BDAD8FA2F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9D8CDD5-5C34-AA3B-2537-E5EFC28F1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7B5A57F-26F5-3B92-9EA7-33368F0A1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7A28AD7-BBE7-A0F4-F22E-1EF8CD89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077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5CB7167-5469-4289-7AFF-E07F4CD33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E73A040-0D90-45B1-0BF6-A467FD03C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77DB1F-A0FB-4CE3-67AD-FCF7F29CD9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69331-AB51-4705-B61D-D033AE765AF7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EB20C8-6C77-6FC6-11A2-CC8CA58DC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3E85E4-A443-744A-CBC4-84F5D35B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FF817-4653-40E3-BCFF-D47EA7074E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253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6E3B1D-87B6-7EF4-0BF6-C4A301706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20345"/>
            <a:ext cx="9144000" cy="189692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Wytyczne Pełnomocnika Rządu ds. Osób Niepełnosprawnych dla Wojewódzkich oraz Powiatowych Zespołów ds. Orzekania o Niepełnosprawności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0B2CC74-29B4-1A0C-EBE0-EC521510C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8083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Autor i prowadzący: radca prawny dr Piotr </a:t>
            </a:r>
            <a:r>
              <a:rPr lang="pl-PL" dirty="0" err="1"/>
              <a:t>Piskozub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485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2A0AB2-13AC-DE1C-E0DC-0D212844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 prawny zaleceń/wytycznych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C46A53-F283-384A-1C69-33138E863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è"/>
            </a:pPr>
            <a:r>
              <a:rPr lang="pl-PL" dirty="0"/>
              <a:t>To nie jest akt prawa powszechnie obowiązującego!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pl-PL" dirty="0"/>
              <a:t>Wytyczne mają charakter wewnętrzny i w istocie niewiążący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pl-PL" dirty="0"/>
              <a:t>Jest to jednak dokument będący aktem kierownictwa wewnętrznego i może stanowić podstawę skargi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pl-PL" dirty="0"/>
              <a:t>Naruszenie wytycznych może też być podstawą odwołania</a:t>
            </a:r>
          </a:p>
        </p:txBody>
      </p:sp>
    </p:spTree>
    <p:extLst>
      <p:ext uri="{BB962C8B-B14F-4D97-AF65-F5344CB8AC3E}">
        <p14:creationId xmlns:p14="http://schemas.microsoft.com/office/powerpoint/2010/main" val="236820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6AA45-90BE-94B9-A3DC-8D8D8E5AB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24FCC9-28E8-82F3-49F6-A93EE8C21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Źródło normatywne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13876F-D9BE-DF66-DDF0-E369B5052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Dokument oznaczony nazwą: BON-IV.4263.61.2025.SJ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Podmiot wydający: Pełnomocnik Rządu ds. Osób Niepełnosprawnych Łukasz Krasoń</a:t>
            </a:r>
          </a:p>
        </p:txBody>
      </p:sp>
    </p:spTree>
    <p:extLst>
      <p:ext uri="{BB962C8B-B14F-4D97-AF65-F5344CB8AC3E}">
        <p14:creationId xmlns:p14="http://schemas.microsoft.com/office/powerpoint/2010/main" val="167705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B8459-990A-D4F8-E2C3-C8C1E39FE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D46215-B2F1-1CD2-801D-65EAF10B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wytycznych -&gt; w odniesieniu do małoletnich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B81C43-C7CF-9508-C2A2-83A642590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Stosownie do treści § 3 ust. 6 rozporządzenia Ministra Gospodarki, Pracy i Polityki Społecznej z dnia 15 lipca 2003 r. w sprawie orzekania o niepełnosprawności i stopniu niepełnosprawności (Dz. U. z 2021 r. poz. 857) niepełnosprawność dziecka orzeka się na czas określony, jednak na okres nie dłuższy niż do ukończenia przez dziecko 16 roku życia. W związku z powyższym, orzeczenia o niepełnosprawności wydawane są zawsze na określony okres czasu.</a:t>
            </a:r>
          </a:p>
        </p:txBody>
      </p:sp>
    </p:spTree>
    <p:extLst>
      <p:ext uri="{BB962C8B-B14F-4D97-AF65-F5344CB8AC3E}">
        <p14:creationId xmlns:p14="http://schemas.microsoft.com/office/powerpoint/2010/main" val="117082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F0B923-72A0-AEBD-48A2-1FA9FDBBF7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F1CFD2-7D58-7D89-8F9A-6C692576B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wytycznych -&gt; w odniesieniu do małoletnich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3189D3-D3CB-F5B1-7D9E-C530539B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Wśród schorzeń naruszających sprawność fizyczną lub psychiczną osób w wieku do 16 roku życia dziecka, powodujących konieczność zapewnienia im opieki lub pomocy w zaspokajaniu podstawowych potrzeb życiowych w sposób przewyższający wsparcie potrzebne osobie w danym wieku, wyróżnić można grupę rzadkich chorób genetycznych, których istnienie potwierdza się albo wyklucza odpowiednim badaniem genetycznym. Choroby te charakteryzują się jednorodnym oraz niezmiennym przebiegiem klinicznym i z punktu widzenia aktualnej wiedzy medycznej nie rokują poprawy medycznej ani funkcjonalnej. Należy podkreślić, że w odniesieniu do chorób spełniających łącznie oba warunki, tj. nie rokujących wyleczenia oraz jednocześnie nie rokujących progresji w funkcjonowaniu, komunikowaniu się oraz nabywaniu umiejętności społecznych, zasadne jest wydanie osobie orzeczenia o niepełnosprawności na okres do ukończenia 16 roku życia. </a:t>
            </a:r>
          </a:p>
        </p:txBody>
      </p:sp>
    </p:spTree>
    <p:extLst>
      <p:ext uri="{BB962C8B-B14F-4D97-AF65-F5344CB8AC3E}">
        <p14:creationId xmlns:p14="http://schemas.microsoft.com/office/powerpoint/2010/main" val="149146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A6844-AC90-76FD-47F5-5D6B3FF5F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C76D0B-8FC1-E4D6-3D3C-0A5B8DC29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wytycznych -&gt; w odniesieniu do małoletnich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20FE72-ED46-5606-9A37-92FAE0672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▪ w treści załącznika A zawarto schorzenia, w przypadku potwierdzenia których u orzekanego dziecka istnieje zasadność kwalifikacji do niepełnosprawności z ustaleniem wskazania w pkt 7) konieczności stałej lub długotrwałej opieki lub pomocy innej osoby w związku ze znacznie ograniczoną możliwością samodzielnej egzystencji oraz ustaleniem wskazania w pkt 8) konieczności stałego współudziału na co dzień opiekuna dziecka w procesie jego leczenia, rehabilitacji i edukacji na okres do ukończenia 16 roku życia; </a:t>
            </a:r>
          </a:p>
        </p:txBody>
      </p:sp>
    </p:spTree>
    <p:extLst>
      <p:ext uri="{BB962C8B-B14F-4D97-AF65-F5344CB8AC3E}">
        <p14:creationId xmlns:p14="http://schemas.microsoft.com/office/powerpoint/2010/main" val="3038864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79D072-B37E-49F2-6218-E4D0F7B62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F86FD6-4792-5CD3-0450-6B9EF0EF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wytycznych -&gt; w odniesieniu do małoletnich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F5A8F0-89C8-0704-9D2B-67EB7DB03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▪ w treści załącznika B zawarto schorzenia, w przypadku potwierdzenia których u orzekanego dziecka istnieje zasadność kwalifikacji do niepełnosprawności z ustaleniem wskazania w pkt 8) konieczności stałego współudziału na co dzień opiekuna dziecka w procesie jego leczenia, rehabilitacji i edukacji na okres do ukończenia 16 roku życia. </a:t>
            </a:r>
          </a:p>
        </p:txBody>
      </p:sp>
    </p:spTree>
    <p:extLst>
      <p:ext uri="{BB962C8B-B14F-4D97-AF65-F5344CB8AC3E}">
        <p14:creationId xmlns:p14="http://schemas.microsoft.com/office/powerpoint/2010/main" val="1534480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443E7-0304-9A81-CBFF-6C812E3E2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CD1A64-52CF-5FD5-0137-5928A5D1F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wytycznych -&gt; w odniesieniu do osób dorosłych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379890-3CC8-8B2C-8B28-38C0B4A94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odniesieniu do osób, które ukończyły 16 roku życia i cierpią na choroby, które z punktu widzenia aktualnej wiedzy medycznej nie rokują wyleczenia oraz dodatkowo - pomimo stosowanych form terapii i rehabilitacji - nie rokują progresji w funkcjonowaniu, komunikowaniu się i nabywaniu umiejętności społecznych, zasadne jest wydanie orzeczenia o stopniu niepełnosprawności na stałe. W przypadku kwalifikacji do stopnia niepełnosprawności osoby cierpiącej na jedną z chorób wymienionych w załączniku A lub załączniku B do niniejszego pisma, w sytuacji spełnienia przez tę osobę kryteriów kwalifikacji do określonego stopnia niepełnosprawności, orzeczenie o stopniu niepełnosprawności powinno być wydawane na stałe</a:t>
            </a:r>
          </a:p>
        </p:txBody>
      </p:sp>
    </p:spTree>
    <p:extLst>
      <p:ext uri="{BB962C8B-B14F-4D97-AF65-F5344CB8AC3E}">
        <p14:creationId xmlns:p14="http://schemas.microsoft.com/office/powerpoint/2010/main" val="198122850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562</Words>
  <Application>Microsoft Office PowerPoint</Application>
  <PresentationFormat>Panoramiczny</PresentationFormat>
  <Paragraphs>29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Motyw pakietu Office</vt:lpstr>
      <vt:lpstr>Wytyczne Pełnomocnika Rządu ds. Osób Niepełnosprawnych dla Wojewódzkich oraz Powiatowych Zespołów ds. Orzekania o Niepełnosprawności</vt:lpstr>
      <vt:lpstr>Charakter prawny zaleceń/wytycznych</vt:lpstr>
      <vt:lpstr>Źródło normatywne</vt:lpstr>
      <vt:lpstr>Treść wytycznych -&gt; w odniesieniu do małoletnich</vt:lpstr>
      <vt:lpstr>Treść wytycznych -&gt; w odniesieniu do małoletnich</vt:lpstr>
      <vt:lpstr>Treść wytycznych -&gt; w odniesieniu do małoletnich</vt:lpstr>
      <vt:lpstr>Treść wytycznych -&gt; w odniesieniu do małoletnich</vt:lpstr>
      <vt:lpstr>Treść wytycznych -&gt; w odniesieniu do osób dorosłych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Piotr P</dc:creator>
  <cp:lastModifiedBy>Piotr P</cp:lastModifiedBy>
  <cp:revision>2</cp:revision>
  <dcterms:created xsi:type="dcterms:W3CDTF">2025-04-02T07:00:39Z</dcterms:created>
  <dcterms:modified xsi:type="dcterms:W3CDTF">2025-04-02T07:08:01Z</dcterms:modified>
</cp:coreProperties>
</file>